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2" r:id="rId2"/>
  </p:sldMasterIdLst>
  <p:notesMasterIdLst>
    <p:notesMasterId r:id="rId57"/>
  </p:notesMasterIdLst>
  <p:sldIdLst>
    <p:sldId id="394" r:id="rId3"/>
    <p:sldId id="389" r:id="rId4"/>
    <p:sldId id="388" r:id="rId5"/>
    <p:sldId id="262" r:id="rId6"/>
    <p:sldId id="265" r:id="rId7"/>
    <p:sldId id="266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31" r:id="rId42"/>
    <p:sldId id="429" r:id="rId43"/>
    <p:sldId id="430" r:id="rId44"/>
    <p:sldId id="428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442" r:id="rId56"/>
  </p:sldIdLst>
  <p:sldSz cx="9144000" cy="5143500" type="screen16x9"/>
  <p:notesSz cx="6858000" cy="9144000"/>
  <p:embeddedFontLs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Roboto Slab" charset="0"/>
      <p:regular r:id="rId62"/>
      <p:bold r:id="rId63"/>
    </p:embeddedFont>
    <p:embeddedFont>
      <p:font typeface="Open Sans" charset="0"/>
      <p:regular r:id="rId64"/>
      <p:bold r:id="rId65"/>
      <p:italic r:id="rId66"/>
      <p:boldItalic r:id="rId6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26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11" pos="453" userDrawn="1">
          <p15:clr>
            <a:srgbClr val="A4A3A4"/>
          </p15:clr>
        </p15:guide>
        <p15:guide id="13" orient="horz" pos="690" userDrawn="1">
          <p15:clr>
            <a:srgbClr val="A4A3A4"/>
          </p15:clr>
        </p15:guide>
        <p15:guide id="14" orient="horz" pos="2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2D3"/>
    <a:srgbClr val="2869C9"/>
    <a:srgbClr val="FF1F28"/>
    <a:srgbClr val="FD1D26"/>
    <a:srgbClr val="F5E52E"/>
    <a:srgbClr val="FC1A24"/>
    <a:srgbClr val="2259B5"/>
    <a:srgbClr val="222530"/>
    <a:srgbClr val="050607"/>
    <a:srgbClr val="777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 autoAdjust="0"/>
    <p:restoredTop sz="94053" autoAdjust="0"/>
  </p:normalViewPr>
  <p:slideViewPr>
    <p:cSldViewPr snapToGrid="0">
      <p:cViewPr>
        <p:scale>
          <a:sx n="129" d="100"/>
          <a:sy n="129" d="100"/>
        </p:scale>
        <p:origin x="-72" y="336"/>
      </p:cViewPr>
      <p:guideLst>
        <p:guide orient="horz" pos="3003"/>
        <p:guide orient="horz" pos="690"/>
        <p:guide orient="horz" pos="2777"/>
        <p:guide pos="226"/>
        <p:guide pos="4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Астероид</a:t>
            </a:r>
            <a:r>
              <a:rPr lang="ru-RU" baseline="0" dirty="0"/>
              <a:t> в 1 и 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7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7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7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059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90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7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4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03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97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69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7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05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4.xml"/><Relationship Id="rId18" Type="http://schemas.openxmlformats.org/officeDocument/2006/relationships/slide" Target="slide46.xml"/><Relationship Id="rId3" Type="http://schemas.openxmlformats.org/officeDocument/2006/relationships/slide" Target="slide4.xml"/><Relationship Id="rId7" Type="http://schemas.openxmlformats.org/officeDocument/2006/relationships/slide" Target="slide19.xml"/><Relationship Id="rId12" Type="http://schemas.openxmlformats.org/officeDocument/2006/relationships/slide" Target="slide31.xml"/><Relationship Id="rId17" Type="http://schemas.openxmlformats.org/officeDocument/2006/relationships/slide" Target="slide49.xml"/><Relationship Id="rId2" Type="http://schemas.openxmlformats.org/officeDocument/2006/relationships/notesSlide" Target="../notesSlides/notesSlide1.xml"/><Relationship Id="rId16" Type="http://schemas.openxmlformats.org/officeDocument/2006/relationships/slide" Target="slide37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slide" Target="slide28.xml"/><Relationship Id="rId5" Type="http://schemas.openxmlformats.org/officeDocument/2006/relationships/slide" Target="slide10.xml"/><Relationship Id="rId15" Type="http://schemas.openxmlformats.org/officeDocument/2006/relationships/slide" Target="slide43.xml"/><Relationship Id="rId10" Type="http://schemas.openxmlformats.org/officeDocument/2006/relationships/slide" Target="slide25.xml"/><Relationship Id="rId19" Type="http://schemas.openxmlformats.org/officeDocument/2006/relationships/slide" Target="slide52.xml"/><Relationship Id="rId4" Type="http://schemas.openxmlformats.org/officeDocument/2006/relationships/image" Target="../media/image2.png"/><Relationship Id="rId9" Type="http://schemas.openxmlformats.org/officeDocument/2006/relationships/slide" Target="slide22.xml"/><Relationship Id="rId1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E2BFBD-B143-479D-8EF2-E9AD9ED9C593}"/>
              </a:ext>
            </a:extLst>
          </p:cNvPr>
          <p:cNvSpPr/>
          <p:nvPr/>
        </p:nvSpPr>
        <p:spPr>
          <a:xfrm>
            <a:off x="358775" y="376238"/>
            <a:ext cx="5024386" cy="4391025"/>
          </a:xfrm>
          <a:prstGeom prst="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D813FC-DB99-463E-9F38-889769C37C70}"/>
              </a:ext>
            </a:extLst>
          </p:cNvPr>
          <p:cNvSpPr txBox="1"/>
          <p:nvPr/>
        </p:nvSpPr>
        <p:spPr>
          <a:xfrm>
            <a:off x="358775" y="864008"/>
            <a:ext cx="4537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Безопасность в сети Интернет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Скругленный прямоугольник 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92B4BEAF-C397-4A93-AC4A-EA0B5C89C691}"/>
              </a:ext>
            </a:extLst>
          </p:cNvPr>
          <p:cNvSpPr/>
          <p:nvPr/>
        </p:nvSpPr>
        <p:spPr>
          <a:xfrm>
            <a:off x="1627275" y="2366674"/>
            <a:ext cx="2219508" cy="674603"/>
          </a:xfrm>
          <a:prstGeom prst="roundRect">
            <a:avLst/>
          </a:prstGeom>
          <a:solidFill>
            <a:srgbClr val="2D72D3"/>
          </a:solidFill>
          <a:ln>
            <a:noFill/>
          </a:ln>
          <a:effectLst>
            <a:outerShdw blurRad="127000" dist="127000" dir="5400000" sx="90000" sy="90000" algn="t" rotWithShape="0">
              <a:schemeClr val="accent6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  <p:sp>
        <p:nvSpPr>
          <p:cNvPr id="14" name="TextBox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89A4B1-2766-417F-A3BE-C8830D9641C8}"/>
              </a:ext>
            </a:extLst>
          </p:cNvPr>
          <p:cNvSpPr txBox="1"/>
          <p:nvPr/>
        </p:nvSpPr>
        <p:spPr>
          <a:xfrm>
            <a:off x="2026025" y="3345388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dirty="0">
                <a:solidFill>
                  <a:schemeClr val="bg1"/>
                </a:solidFill>
                <a:latin typeface="Roboto Slab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Правила игры</a:t>
            </a:r>
            <a:endParaRPr lang="ru-RU" sz="1600" dirty="0">
              <a:solidFill>
                <a:schemeClr val="bg1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4040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8" y="1864252"/>
            <a:ext cx="6457737" cy="2462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/>
              <a:t>Какой из предложенных паролей лучше выбрать?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08866" y="2997935"/>
            <a:ext cx="32439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2869C9"/>
                </a:solidFill>
                <a:latin typeface="+mj-lt"/>
              </a:rPr>
              <a:t>qwerty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726809" y="3634005"/>
            <a:ext cx="32439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2869C9"/>
                </a:solidFill>
                <a:latin typeface="+mj-lt"/>
              </a:rPr>
              <a:t>NoTeb</a:t>
            </a:r>
            <a:r>
              <a:rPr lang="en-US" sz="1600" dirty="0">
                <a:solidFill>
                  <a:srgbClr val="2869C9"/>
                </a:solidFill>
                <a:latin typeface="+mj-lt"/>
              </a:rPr>
              <a:t>!!k</a:t>
            </a:r>
          </a:p>
          <a:p>
            <a:pPr algn="ctr"/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4097828" y="2997936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Дата рождения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4097828" y="3770212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123456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79FE25B-D0D7-42EB-B735-A977A8771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78234" y="2325529"/>
            <a:ext cx="510747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/>
              <a:t>NoTeb!!k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626856FB-008E-4D89-AE31-C4E68B8506B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61" y="1225236"/>
            <a:ext cx="2924944" cy="220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6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6" y="350247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7F6F4"/>
                </a:solidFill>
              </a:rPr>
              <a:t>NoTeb!!k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C4780FE-68D2-441E-8589-1A93F59D724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53" y="1147967"/>
            <a:ext cx="3257307" cy="245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1652" y="2072148"/>
            <a:ext cx="8906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NoTeb!!k</a:t>
            </a:r>
          </a:p>
        </p:txBody>
      </p:sp>
    </p:spTree>
    <p:extLst>
      <p:ext uri="{BB962C8B-B14F-4D97-AF65-F5344CB8AC3E}">
        <p14:creationId xmlns:p14="http://schemas.microsoft.com/office/powerpoint/2010/main" val="22278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8" y="1864252"/>
            <a:ext cx="6245614" cy="2462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 smtClean="0">
                <a:latin typeface="+mj-lt"/>
              </a:rPr>
              <a:t>С помощью </a:t>
            </a:r>
            <a:r>
              <a:rPr lang="ru-RU" sz="1600" dirty="0">
                <a:latin typeface="+mj-lt"/>
              </a:rPr>
              <a:t>чего пользователь может попасть в Интернет?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932" y="2815758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Гиперссылка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312475" y="3358335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Веб-страница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312000" y="2815758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Клавиатура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358334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Браузер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5C5C71-A934-481B-BDF0-4518CAF77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74342" y="2303170"/>
            <a:ext cx="35543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Браузер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DE82B21C-74B1-4C1E-954D-5A65F7D99D5E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6" y="1601117"/>
            <a:ext cx="3381128" cy="192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4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F3AB3782-6DBA-4887-A405-178DD43D7876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9" y="1393723"/>
            <a:ext cx="3180804" cy="18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00" y="2317290"/>
            <a:ext cx="3683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3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558007" y="1186525"/>
            <a:ext cx="6786562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На вашу электронную почту пришло сообщение, в котором сообщалось о попытке взлома вашего аккаунта в социальной сети с чужого устройства. Вам настоятельно рекомендовалось пройти по ссылке, указанной в сообщении, для смены пароля. Как правильно поступить в такой ситуации?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566711" y="2509647"/>
            <a:ext cx="3078800" cy="91618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Самостоятельно зайти в свой аккаунт социальной сети и сменить пароль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741100" y="3594198"/>
            <a:ext cx="3078800" cy="91618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Написать в ответ гневное письмо с критикой работы социальной сети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800094" y="2509646"/>
            <a:ext cx="3078800" cy="91618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Пройти по ссылке, указанной в письме, и сменить пароль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566711" y="3739053"/>
            <a:ext cx="3078800" cy="677820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Проигнорировать письмо и добавить его в спам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C2FCBA1-252C-483E-88F2-182E3ED07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14800" y="2250644"/>
            <a:ext cx="4310062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Самостоятельно зайти в свой аккаунт социальной сети и сменить пароль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83E6468F-E173-4965-A870-69FB6F7D73A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2" y="1753539"/>
            <a:ext cx="3019600" cy="15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918D837-6C1C-4A64-B91C-962EE19CCBD9}"/>
              </a:ext>
            </a:extLst>
          </p:cNvPr>
          <p:cNvSpPr/>
          <p:nvPr/>
        </p:nvSpPr>
        <p:spPr>
          <a:xfrm>
            <a:off x="3937819" y="2313955"/>
            <a:ext cx="454789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Самостоятельно зайти в свой аккаунт социальной сети и сменить пароль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23F6288-39FD-4DA4-8C83-03447A714319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9" y="1752908"/>
            <a:ext cx="3017837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1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543" y="535049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494920"/>
            <a:ext cx="6008103" cy="98488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Вам пришло письмо: «Чтобы выиграть миллион в нашей лотерее, вам нужно зарегистрироваться на этом сайте (ссылка на сайт). Регистрация закрывается завтра. Не пропустите!». Что вы сделаете?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23896" y="2800587"/>
            <a:ext cx="2520000" cy="91618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зайду на сайт и посмотрю, что за лотерея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15714" y="3738650"/>
            <a:ext cx="2520000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удалю письмо. Я ничего не знаю об этом сайте и авторе письма. Скорее всего, это спам</a:t>
            </a: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415714" y="2824153"/>
            <a:ext cx="2520000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напишу в ответ письмо, где попрошу прислать подробности о лотерее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78925" y="3898262"/>
            <a:ext cx="2520000" cy="677820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rgbClr val="2869C9"/>
                </a:solidFill>
                <a:latin typeface="+mj-lt"/>
              </a:rPr>
              <a:t>Перешлю друзьям данное письмо</a:t>
            </a:r>
            <a:endParaRPr lang="ru-RU" sz="14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F351690-EC9B-454A-93BB-4B63416FE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869C9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Правила игры</a:t>
            </a:r>
          </a:p>
        </p:txBody>
      </p:sp>
      <p:sp>
        <p:nvSpPr>
          <p:cNvPr id="19" name="Скругленный прямоугольник 18">
            <a:hlinkClick r:id="rId2" action="ppaction://hlinksldjump"/>
          </p:cNvPr>
          <p:cNvSpPr/>
          <p:nvPr/>
        </p:nvSpPr>
        <p:spPr>
          <a:xfrm>
            <a:off x="7229734" y="3998271"/>
            <a:ext cx="119538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меню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9283A9-D062-4B58-B45F-C74CEAFF4071}"/>
              </a:ext>
            </a:extLst>
          </p:cNvPr>
          <p:cNvSpPr txBox="1"/>
          <p:nvPr/>
        </p:nvSpPr>
        <p:spPr>
          <a:xfrm>
            <a:off x="719138" y="857408"/>
            <a:ext cx="36734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200" dirty="0">
                <a:solidFill>
                  <a:prstClr val="black"/>
                </a:solidFill>
              </a:rPr>
              <a:t>В игре принимают участие две команды. </a:t>
            </a: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  <a:p>
            <a:pPr defTabSz="914377"/>
            <a:r>
              <a:rPr lang="ru-RU" sz="1200" dirty="0">
                <a:solidFill>
                  <a:prstClr val="black"/>
                </a:solidFill>
              </a:rPr>
              <a:t>Задача команд – правильно ответить на вопросы интерактивной игры, связанные с </a:t>
            </a:r>
            <a:r>
              <a:rPr lang="ru-RU" sz="1200" dirty="0" smtClean="0">
                <a:solidFill>
                  <a:prstClr val="black"/>
                </a:solidFill>
              </a:rPr>
              <a:t>безопасностью в сети Интернет.</a:t>
            </a:r>
            <a:endParaRPr lang="ru-RU" sz="1200" dirty="0">
              <a:solidFill>
                <a:prstClr val="black"/>
              </a:solidFill>
            </a:endParaRP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  <a:p>
            <a:pPr defTabSz="914377"/>
            <a:r>
              <a:rPr lang="ru-RU" sz="1200" dirty="0">
                <a:solidFill>
                  <a:prstClr val="black"/>
                </a:solidFill>
              </a:rPr>
              <a:t>По жребию определяется та команда, которая начинает игру первой.</a:t>
            </a: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  <a:p>
            <a:pPr defTabSz="914377"/>
            <a:r>
              <a:rPr lang="ru-RU" sz="1200" dirty="0">
                <a:solidFill>
                  <a:prstClr val="black"/>
                </a:solidFill>
              </a:rPr>
              <a:t>На обсуждение вопроса команде даётся            </a:t>
            </a:r>
            <a:r>
              <a:rPr lang="ru-RU" sz="1200" dirty="0" smtClean="0">
                <a:solidFill>
                  <a:prstClr val="black"/>
                </a:solidFill>
              </a:rPr>
              <a:t>30 сек.</a:t>
            </a:r>
            <a:endParaRPr lang="ru-RU" sz="1200" dirty="0">
              <a:solidFill>
                <a:prstClr val="black"/>
              </a:solidFill>
            </a:endParaRP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D28DB5-D656-40B0-977A-7DD58D1BC916}"/>
              </a:ext>
            </a:extLst>
          </p:cNvPr>
          <p:cNvSpPr txBox="1"/>
          <p:nvPr/>
        </p:nvSpPr>
        <p:spPr>
          <a:xfrm>
            <a:off x="4751387" y="1642238"/>
            <a:ext cx="367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200" dirty="0"/>
              <a:t>Если команда ответила правильно, то она может сделать ещё один ход. Если неправильно, то ход переходит к команде соперника. </a:t>
            </a:r>
            <a:endParaRPr lang="ru-RU" sz="1200" dirty="0">
              <a:solidFill>
                <a:prstClr val="black"/>
              </a:solidFill>
            </a:endParaRP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  <a:p>
            <a:pPr defTabSz="914377"/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13631" y="1968950"/>
            <a:ext cx="4272979" cy="1192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 smtClean="0">
                <a:latin typeface="+mj-lt"/>
              </a:rPr>
              <a:t>Удалю </a:t>
            </a:r>
            <a:r>
              <a:rPr lang="ru-RU" sz="1600" dirty="0">
                <a:latin typeface="+mj-lt"/>
              </a:rPr>
              <a:t>письмо. Я ничего не знаю об этом сайте и авторе письма. Скорее всего, это спам</a:t>
            </a:r>
          </a:p>
          <a:p>
            <a:pPr defTabSz="914377">
              <a:lnSpc>
                <a:spcPct val="125000"/>
              </a:lnSpc>
            </a:pPr>
            <a:r>
              <a:rPr lang="ru-RU" sz="1400" dirty="0" smtClean="0">
                <a:latin typeface="+mj-lt"/>
              </a:rPr>
              <a:t>.</a:t>
            </a:r>
            <a:endParaRPr lang="ru-RU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5ED68102-5397-46AC-9CB1-4BD6310DFF3A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9" y="1533884"/>
            <a:ext cx="32067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4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7433EA9-5627-4CCB-B581-909FA1E6A914}"/>
              </a:ext>
            </a:extLst>
          </p:cNvPr>
          <p:cNvSpPr/>
          <p:nvPr/>
        </p:nvSpPr>
        <p:spPr>
          <a:xfrm>
            <a:off x="4212734" y="2442124"/>
            <a:ext cx="42729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/>
              <a:t>Удалю </a:t>
            </a:r>
            <a:r>
              <a:rPr lang="ru-RU" sz="1600" dirty="0"/>
              <a:t>письмо. Я ничего не знаю об этом сайте и авторе письма. Скорее всего, это спам</a:t>
            </a: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C1550235-20B0-433C-BFAA-E15E56B2A81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5" y="1723207"/>
            <a:ext cx="3204882" cy="16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7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9781" y="352873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618031"/>
            <a:ext cx="5468942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Вам пришло письмо: «Новые снимки на сервисе Яндекс</a:t>
            </a:r>
            <a:r>
              <a:rPr lang="ru-RU" sz="1600" dirty="0" smtClean="0">
                <a:latin typeface="+mj-lt"/>
              </a:rPr>
              <a:t>. Фотки</a:t>
            </a:r>
            <a:r>
              <a:rPr lang="ru-RU" sz="1600" dirty="0">
                <a:latin typeface="+mj-lt"/>
              </a:rPr>
              <a:t>. Открой и увидишь! www.fotoyandex112345.ru». Как вы поступите?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92475" y="2607879"/>
            <a:ext cx="2520000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обязательно посмотрю фотографии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458367" y="3667159"/>
            <a:ext cx="25200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Проигнорирую письмо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58367" y="2939583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удалю письмо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23896" y="3746617"/>
            <a:ext cx="25200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поделюсь ссылкой с друзьями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DE1F954-51CD-4308-862D-BE6EC7530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2734" y="2442124"/>
            <a:ext cx="251926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удалю письмо</a:t>
            </a:r>
          </a:p>
          <a:p>
            <a:pPr defTabSz="914377">
              <a:lnSpc>
                <a:spcPct val="125000"/>
              </a:lnSpc>
            </a:pPr>
            <a:endParaRPr lang="ru-RU" sz="1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E1B3ECBE-EE2F-4110-BD87-B4DF7B67FFF2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9" y="846240"/>
            <a:ext cx="2511425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0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7433EA9-5627-4CCB-B581-909FA1E6A914}"/>
              </a:ext>
            </a:extLst>
          </p:cNvPr>
          <p:cNvSpPr/>
          <p:nvPr/>
        </p:nvSpPr>
        <p:spPr>
          <a:xfrm>
            <a:off x="4212734" y="2442124"/>
            <a:ext cx="2476678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удалю </a:t>
            </a:r>
            <a:r>
              <a:rPr lang="ru-RU" sz="1600" dirty="0" smtClean="0">
                <a:latin typeface="+mj-lt"/>
              </a:rPr>
              <a:t>письмо.</a:t>
            </a:r>
            <a:endParaRPr lang="ru-RU" sz="1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2A42894A-AF70-493F-9F80-71CE666E6700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8" y="888815"/>
            <a:ext cx="2507382" cy="29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618030"/>
            <a:ext cx="5468942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На адрес электронной почты Вам пришло сообщение о предоставлении Вам </a:t>
            </a:r>
            <a:r>
              <a:rPr lang="ru-RU" sz="1600" dirty="0" err="1">
                <a:latin typeface="+mj-lt"/>
              </a:rPr>
              <a:t>демо</a:t>
            </a:r>
            <a:r>
              <a:rPr lang="ru-RU" sz="1600" dirty="0">
                <a:latin typeface="+mj-lt"/>
              </a:rPr>
              <a:t>-доступа к игре и файл с игрой. Как Вы поступите?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23896" y="2872075"/>
            <a:ext cx="2520000" cy="609716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Скачаю файл и начну играть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350575" y="3566921"/>
            <a:ext cx="2520000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Отправлю файл своим друзьям для совместной игры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350575" y="3042334"/>
            <a:ext cx="2520000" cy="439457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Не открою файл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23896" y="3566921"/>
            <a:ext cx="2520000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Задам вопрос откуда у отправителя моя электронная почта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D73CB3-DF3C-4ADD-8EBA-E2C7B8265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6147" y="1353820"/>
            <a:ext cx="500871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/>
              <a:t>Не открою файл</a:t>
            </a:r>
          </a:p>
          <a:p>
            <a:pPr defTabSz="914377">
              <a:lnSpc>
                <a:spcPct val="125000"/>
              </a:lnSpc>
            </a:pPr>
            <a:endParaRPr lang="ru-RU" sz="1600" dirty="0">
              <a:latin typeface="+mj-lt"/>
            </a:endParaRPr>
          </a:p>
        </p:txBody>
      </p:sp>
      <p:pic>
        <p:nvPicPr>
          <p:cNvPr id="48130" name="Picture 2" descr="ÐÐ°ÑÑÐ¸Ð½ÐºÐ¸ Ð¿Ð¾ Ð·Ð°Ð¿ÑÐ¾ÑÑ Ð¿Ð¸ÑÐ°ÑÐµÐ»Ñ">
            <a:extLst>
              <a:ext uri="{FF2B5EF4-FFF2-40B4-BE49-F238E27FC236}">
                <a16:creationId xmlns:a16="http://schemas.microsoft.com/office/drawing/2014/main" xmlns="" id="{68B06BF3-9A18-4D14-B5DA-CCE360F11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1"/>
          <a:stretch/>
        </p:blipFill>
        <p:spPr bwMode="auto">
          <a:xfrm>
            <a:off x="719139" y="1263720"/>
            <a:ext cx="2298180" cy="230435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F1EB6F43-566D-4923-8C53-82B410D369FE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5637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6" y="32259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2FA4AAF-8784-4891-8006-EE7A679BE4AE}"/>
              </a:ext>
            </a:extLst>
          </p:cNvPr>
          <p:cNvSpPr/>
          <p:nvPr/>
        </p:nvSpPr>
        <p:spPr>
          <a:xfrm>
            <a:off x="3476998" y="2334587"/>
            <a:ext cx="500871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/>
              <a:t>Не открою файл</a:t>
            </a:r>
          </a:p>
          <a:p>
            <a:pPr defTabSz="914377">
              <a:lnSpc>
                <a:spcPct val="125000"/>
              </a:lnSpc>
            </a:pPr>
            <a:endParaRPr lang="ru-RU" sz="1600" dirty="0">
              <a:latin typeface="+mj-lt"/>
            </a:endParaRPr>
          </a:p>
        </p:txBody>
      </p:sp>
      <p:pic>
        <p:nvPicPr>
          <p:cNvPr id="16" name="Picture 2" descr="ÐÐ°ÑÑÐ¸Ð½ÐºÐ¸ Ð¿Ð¾ Ð·Ð°Ð¿ÑÐ¾ÑÑ Ð¿Ð¸ÑÐ°ÑÐµÐ»Ñ">
            <a:extLst>
              <a:ext uri="{FF2B5EF4-FFF2-40B4-BE49-F238E27FC236}">
                <a16:creationId xmlns:a16="http://schemas.microsoft.com/office/drawing/2014/main" xmlns="" id="{F3E444E6-52A8-4526-880E-D33518C08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1"/>
          <a:stretch/>
        </p:blipFill>
        <p:spPr bwMode="auto">
          <a:xfrm>
            <a:off x="719139" y="1263720"/>
            <a:ext cx="2298180" cy="230435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FDA07AF-A0EE-4A77-84CD-DBBC1C1F681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443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125590"/>
            <a:ext cx="5468942" cy="1723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 smtClean="0">
                <a:latin typeface="+mj-lt"/>
              </a:rPr>
              <a:t>Какая </a:t>
            </a:r>
            <a:r>
              <a:rPr lang="ru-RU" sz="1600" dirty="0">
                <a:latin typeface="+mj-lt"/>
              </a:rPr>
              <a:t>персональная информация, размещенная на онлайн-ресурсе, может быть удалена из поисковой системы по запросу пользователя? </a:t>
            </a:r>
          </a:p>
          <a:p>
            <a:endParaRPr lang="ru-RU" sz="1600" dirty="0">
              <a:latin typeface="+mj-lt"/>
            </a:endParaRPr>
          </a:p>
          <a:p>
            <a:endParaRPr lang="ru-RU" sz="1600" dirty="0">
              <a:latin typeface="+mj-lt"/>
            </a:endParaRPr>
          </a:p>
          <a:p>
            <a:endParaRPr lang="ru-RU" sz="1600" dirty="0">
              <a:latin typeface="+mj-lt"/>
            </a:endParaRPr>
          </a:p>
          <a:p>
            <a:endParaRPr lang="ru-RU" sz="1600" dirty="0">
              <a:latin typeface="+mj-lt"/>
            </a:endParaRP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92475" y="1883085"/>
            <a:ext cx="2520000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Любое групповое фото, на котором есть изображение данного пользователя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393591" y="3649500"/>
            <a:ext cx="2520000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Любая персональная информация о пользователе может быть удалена из Интернета</a:t>
            </a:r>
            <a:endParaRPr lang="ru-RU" sz="12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393591" y="1883084"/>
            <a:ext cx="2520000" cy="163127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err="1">
                <a:solidFill>
                  <a:srgbClr val="2869C9"/>
                </a:solidFill>
                <a:latin typeface="+mj-lt"/>
              </a:rPr>
              <a:t>Перепост</a:t>
            </a:r>
            <a:r>
              <a:rPr lang="ru-RU" sz="1200" dirty="0">
                <a:solidFill>
                  <a:srgbClr val="2869C9"/>
                </a:solidFill>
                <a:latin typeface="+mj-lt"/>
              </a:rPr>
              <a:t> пользовательского поста, размещенного в открытом доступе на странице данного пользователя в социальной сети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92475" y="3275233"/>
            <a:ext cx="2520000" cy="1426961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2869C9"/>
                </a:solidFill>
                <a:latin typeface="+mj-lt"/>
              </a:rPr>
              <a:t>Номер </a:t>
            </a:r>
            <a:r>
              <a:rPr lang="ru-RU" sz="1200" dirty="0">
                <a:solidFill>
                  <a:srgbClr val="2869C9"/>
                </a:solidFill>
                <a:latin typeface="+mj-lt"/>
              </a:rPr>
              <a:t>паспорта или любого другого официального документа пользователя</a:t>
            </a:r>
          </a:p>
          <a:p>
            <a:pPr algn="ctr"/>
            <a:endParaRPr lang="ru-RU" sz="12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8664E7A-EE8B-4101-87A2-8E6FD029F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48432" y="2415900"/>
            <a:ext cx="443728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ru-RU" sz="1800" dirty="0">
                <a:latin typeface="Roboto Slab"/>
              </a:rPr>
              <a:t>Номер паспорта или любого другого официального документа пользователя</a:t>
            </a:r>
            <a:endParaRPr lang="ru-RU" sz="1800" dirty="0">
              <a:latin typeface="Roboto Slab"/>
            </a:endParaRP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D7C824F6-8EE2-4FB7-A7C9-7F0FC0E04A9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7" y="1263375"/>
            <a:ext cx="21161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2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6792DE57-E58F-4652-9C7D-4AB5612DA259}"/>
              </a:ext>
            </a:extLst>
          </p:cNvPr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37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xmlns="" id="{92B1B549-5841-438D-85D9-B1E20FFD944E}"/>
              </a:ext>
            </a:extLst>
          </p:cNvPr>
          <p:cNvSpPr/>
          <p:nvPr/>
        </p:nvSpPr>
        <p:spPr>
          <a:xfrm flipV="1">
            <a:off x="1689633" y="4497"/>
            <a:ext cx="576472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869C9"/>
          </a:soli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12F5FFF-B152-4999-84F3-6720B2AB9EA5}"/>
              </a:ext>
            </a:extLst>
          </p:cNvPr>
          <p:cNvSpPr txBox="1"/>
          <p:nvPr/>
        </p:nvSpPr>
        <p:spPr>
          <a:xfrm>
            <a:off x="2277954" y="144000"/>
            <a:ext cx="4588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 smtClean="0">
                <a:solidFill>
                  <a:srgbClr val="F7F6F4"/>
                </a:solidFill>
                <a:latin typeface="+mj-lt"/>
              </a:rPr>
              <a:t>Безопасность в сети интернет</a:t>
            </a:r>
            <a:endParaRPr lang="ru-RU" sz="2200" dirty="0">
              <a:solidFill>
                <a:srgbClr val="F7F6F4"/>
              </a:solidFill>
              <a:latin typeface="+mj-lt"/>
            </a:endParaRPr>
          </a:p>
        </p:txBody>
      </p:sp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A1E55E-CBD0-4AE8-988B-6FB23C2CA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24" y="1301565"/>
            <a:ext cx="720000" cy="720000"/>
          </a:xfrm>
          <a:prstGeom prst="rect">
            <a:avLst/>
          </a:prstGeom>
        </p:spPr>
      </p:pic>
      <p:pic>
        <p:nvPicPr>
          <p:cNvPr id="50" name="Рисунок 4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AEEB360-50B3-4DC0-BF37-FB79C86C2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844" y="1301565"/>
            <a:ext cx="720000" cy="720000"/>
          </a:xfrm>
          <a:prstGeom prst="rect">
            <a:avLst/>
          </a:prstGeom>
        </p:spPr>
      </p:pic>
      <p:pic>
        <p:nvPicPr>
          <p:cNvPr id="51" name="Рисунок 50">
            <a:hlinkClick r:id="rId6" action="ppaction://hlinksldjump"/>
            <a:extLst>
              <a:ext uri="{FF2B5EF4-FFF2-40B4-BE49-F238E27FC236}">
                <a16:creationId xmlns:a16="http://schemas.microsoft.com/office/drawing/2014/main" xmlns="" id="{B6A3B95E-E622-4AF3-B5CC-255403B64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04" y="1301565"/>
            <a:ext cx="720000" cy="720000"/>
          </a:xfrm>
          <a:prstGeom prst="rect">
            <a:avLst/>
          </a:prstGeom>
        </p:spPr>
      </p:pic>
      <p:pic>
        <p:nvPicPr>
          <p:cNvPr id="73" name="Рисунок 7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39A9D5D-DBE6-4E43-A37D-61887BBD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24" y="1301565"/>
            <a:ext cx="720000" cy="720000"/>
          </a:xfrm>
          <a:prstGeom prst="rect">
            <a:avLst/>
          </a:prstGeom>
        </p:spPr>
      </p:pic>
      <p:pic>
        <p:nvPicPr>
          <p:cNvPr id="74" name="Рисунок 73">
            <a:hlinkClick r:id="rId8" action="ppaction://hlinksldjump"/>
            <a:extLst>
              <a:ext uri="{FF2B5EF4-FFF2-40B4-BE49-F238E27FC236}">
                <a16:creationId xmlns:a16="http://schemas.microsoft.com/office/drawing/2014/main" xmlns="" id="{2BA5169C-4FDA-4B6D-B6EA-CC578AFE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564" y="1301565"/>
            <a:ext cx="720000" cy="720000"/>
          </a:xfrm>
          <a:prstGeom prst="rect">
            <a:avLst/>
          </a:prstGeom>
        </p:spPr>
      </p:pic>
      <p:pic>
        <p:nvPicPr>
          <p:cNvPr id="75" name="Рисунок 74">
            <a:hlinkClick r:id="rId9" action="ppaction://hlinksldjump"/>
            <a:extLst>
              <a:ext uri="{FF2B5EF4-FFF2-40B4-BE49-F238E27FC236}">
                <a16:creationId xmlns:a16="http://schemas.microsoft.com/office/drawing/2014/main" xmlns="" id="{2F755C52-E141-4475-BBCB-73EEC04F1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284" y="1301565"/>
            <a:ext cx="720000" cy="720000"/>
          </a:xfrm>
          <a:prstGeom prst="rect">
            <a:avLst/>
          </a:prstGeom>
        </p:spPr>
      </p:pic>
      <p:pic>
        <p:nvPicPr>
          <p:cNvPr id="76" name="Рисунок 7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B2EE45E-3C37-4298-B0BF-F0E1025D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44" y="1301565"/>
            <a:ext cx="720000" cy="720000"/>
          </a:xfrm>
          <a:prstGeom prst="rect">
            <a:avLst/>
          </a:prstGeom>
        </p:spPr>
      </p:pic>
      <p:pic>
        <p:nvPicPr>
          <p:cNvPr id="77" name="Рисунок 7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7767577-2D58-4741-BF94-1B9DC8D3F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004" y="1301565"/>
            <a:ext cx="720000" cy="720000"/>
          </a:xfrm>
          <a:prstGeom prst="rect">
            <a:avLst/>
          </a:prstGeom>
        </p:spPr>
      </p:pic>
      <p:pic>
        <p:nvPicPr>
          <p:cNvPr id="78" name="Рисунок 7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4DAC83D-11F3-4CB9-9CCE-E2E32997B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365" y="1301565"/>
            <a:ext cx="720000" cy="720000"/>
          </a:xfrm>
          <a:prstGeom prst="rect">
            <a:avLst/>
          </a:prstGeom>
        </p:spPr>
      </p:pic>
      <p:pic>
        <p:nvPicPr>
          <p:cNvPr id="80" name="Рисунок 7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82D4E4E-7025-4FA6-8CB0-6E6302451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844" y="2438368"/>
            <a:ext cx="720000" cy="720000"/>
          </a:xfrm>
          <a:prstGeom prst="rect">
            <a:avLst/>
          </a:prstGeom>
        </p:spPr>
      </p:pic>
      <p:pic>
        <p:nvPicPr>
          <p:cNvPr id="81" name="Рисунок 8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BBF0F08-C70E-4956-A28A-A2607EF8A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42" y="2438368"/>
            <a:ext cx="720000" cy="720000"/>
          </a:xfrm>
          <a:prstGeom prst="rect">
            <a:avLst/>
          </a:prstGeom>
        </p:spPr>
      </p:pic>
      <p:pic>
        <p:nvPicPr>
          <p:cNvPr id="82" name="Рисунок 8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913BB86-6DB5-4D91-895F-FB3911F0B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84" y="2427353"/>
            <a:ext cx="720000" cy="720000"/>
          </a:xfrm>
          <a:prstGeom prst="rect">
            <a:avLst/>
          </a:prstGeom>
        </p:spPr>
      </p:pic>
      <p:pic>
        <p:nvPicPr>
          <p:cNvPr id="83" name="Рисунок 8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1A6BCBF-2825-4A53-8976-DF510A6B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464" y="2442009"/>
            <a:ext cx="720000" cy="720000"/>
          </a:xfrm>
          <a:prstGeom prst="rect">
            <a:avLst/>
          </a:prstGeom>
        </p:spPr>
      </p:pic>
      <p:pic>
        <p:nvPicPr>
          <p:cNvPr id="84" name="Рисунок 8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7F2ECD5-458D-4EC4-B7B8-623D50DA2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859" y="2416338"/>
            <a:ext cx="720000" cy="720000"/>
          </a:xfrm>
          <a:prstGeom prst="rect">
            <a:avLst/>
          </a:prstGeom>
        </p:spPr>
      </p:pic>
      <p:pic>
        <p:nvPicPr>
          <p:cNvPr id="85" name="Рисунок 8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00E4B43-C37A-4EEE-8215-4EFBE4A2B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941" y="2416338"/>
            <a:ext cx="720000" cy="720000"/>
          </a:xfrm>
          <a:prstGeom prst="rect">
            <a:avLst/>
          </a:prstGeom>
        </p:spPr>
      </p:pic>
      <p:pic>
        <p:nvPicPr>
          <p:cNvPr id="86" name="Рисунок 8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C64FFADE-BCDC-439E-AC37-761E84E07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367" y="2416338"/>
            <a:ext cx="720000" cy="720000"/>
          </a:xfrm>
          <a:prstGeom prst="rect">
            <a:avLst/>
          </a:prstGeom>
        </p:spPr>
      </p:pic>
      <p:pic>
        <p:nvPicPr>
          <p:cNvPr id="110" name="Рисунок 10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AAE9B950-2EB1-4463-AB4A-97B55D826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84" y="130156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60BC572-540A-4AF3-BE71-BC74F03172E9}"/>
              </a:ext>
            </a:extLst>
          </p:cNvPr>
          <p:cNvSpPr/>
          <p:nvPr/>
        </p:nvSpPr>
        <p:spPr>
          <a:xfrm>
            <a:off x="3532239" y="2202418"/>
            <a:ext cx="436552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ru-RU" sz="1800" dirty="0">
                <a:latin typeface="Roboto Slab"/>
              </a:rPr>
              <a:t>Номер паспорта или любого другого официального документа пользователя</a:t>
            </a:r>
            <a:endParaRPr lang="ru-RU" sz="1800" dirty="0">
              <a:latin typeface="Roboto Slab"/>
            </a:endParaRP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5A10CF56-A618-4FB4-8295-E5C0EFBBF71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8440" r="18294" b="7409"/>
          <a:stretch/>
        </p:blipFill>
        <p:spPr bwMode="auto">
          <a:xfrm>
            <a:off x="958646" y="1482213"/>
            <a:ext cx="2116393" cy="23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2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618031"/>
            <a:ext cx="5468942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Ваш друг в социальной сети написал следующее сообщение: "у </a:t>
            </a:r>
            <a:r>
              <a:rPr lang="ru-RU" sz="1600" dirty="0" err="1">
                <a:latin typeface="+mj-lt"/>
              </a:rPr>
              <a:t>мeня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err="1">
                <a:latin typeface="+mj-lt"/>
              </a:rPr>
              <a:t>гoре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err="1">
                <a:latin typeface="+mj-lt"/>
              </a:rPr>
              <a:t>помoги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 err="1" smtClean="0">
                <a:latin typeface="+mj-lt"/>
              </a:rPr>
              <a:t>рeквизиты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err="1">
                <a:latin typeface="+mj-lt"/>
              </a:rPr>
              <a:t>нa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err="1">
                <a:latin typeface="+mj-lt"/>
              </a:rPr>
              <a:t>стeне</a:t>
            </a:r>
            <a:r>
              <a:rPr lang="ru-RU" sz="1600" dirty="0">
                <a:latin typeface="+mj-lt"/>
              </a:rPr>
              <a:t>"  Что Вы будете делать?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932" y="2544356"/>
            <a:ext cx="25200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Отправлю деньги другу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312475" y="3469778"/>
            <a:ext cx="25200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Не буду отправлять деньги другу</a:t>
            </a: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356720" y="2459227"/>
            <a:ext cx="2520000" cy="91618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Уточню что случилось и нужна ли помощь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469778"/>
            <a:ext cx="25200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Поделюсь с друзьями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C1DEAE0-0048-4E30-818D-525635882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39525" y="1809002"/>
            <a:ext cx="4482123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Не буду отправлять деньги другу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AE9A4857-EF21-41E2-BCDB-A664E75F612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3280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C460657-51C0-4E2B-ADD6-8ADF039B2643}"/>
              </a:ext>
            </a:extLst>
          </p:cNvPr>
          <p:cNvSpPr/>
          <p:nvPr/>
        </p:nvSpPr>
        <p:spPr>
          <a:xfrm>
            <a:off x="3839525" y="1809002"/>
            <a:ext cx="4482123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Не буду отправлять деньги другу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D2C9D3-6E0D-400C-86C6-DAD4616249B9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1251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4803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575555"/>
            <a:ext cx="6008104" cy="4616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500" dirty="0">
                <a:latin typeface="+mj-lt"/>
              </a:rPr>
              <a:t>Каким из правил не стоит руководствоваться при публикации информации в </a:t>
            </a:r>
            <a:r>
              <a:rPr lang="ru-RU" sz="1500" dirty="0" smtClean="0">
                <a:latin typeface="+mj-lt"/>
              </a:rPr>
              <a:t>Интернете?</a:t>
            </a:r>
            <a:endParaRPr lang="ru-RU" sz="1500" dirty="0">
              <a:latin typeface="+mj-lt"/>
            </a:endParaRP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678374" y="2598881"/>
            <a:ext cx="2385040" cy="54161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000" dirty="0">
                <a:solidFill>
                  <a:srgbClr val="2869C9"/>
                </a:solidFill>
                <a:latin typeface="+mj-lt"/>
              </a:rPr>
              <a:t>Все вышеперечисленные правила </a:t>
            </a:r>
            <a:r>
              <a:rPr lang="ru-RU" sz="1000" dirty="0" smtClean="0">
                <a:solidFill>
                  <a:srgbClr val="2869C9"/>
                </a:solidFill>
                <a:latin typeface="+mj-lt"/>
              </a:rPr>
              <a:t>верны</a:t>
            </a:r>
            <a:endParaRPr lang="ru-RU" sz="10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246912" y="3545741"/>
            <a:ext cx="2650175" cy="882131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000" dirty="0">
                <a:solidFill>
                  <a:srgbClr val="2869C9"/>
                </a:solidFill>
                <a:latin typeface="+mj-lt"/>
              </a:rPr>
              <a:t>Оценивать публикуемую информацию с точки зрения друзей, взрослых людей и незнакомых пользователей</a:t>
            </a: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246913" y="2543546"/>
            <a:ext cx="2650174" cy="882131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000" dirty="0">
                <a:solidFill>
                  <a:srgbClr val="2869C9"/>
                </a:solidFill>
                <a:latin typeface="+mj-lt"/>
              </a:rPr>
              <a:t>Выкладывать в сеть данные о другом человеке только в том случае, если он дал на это свое предварительное согласие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678374" y="3378248"/>
            <a:ext cx="2385040" cy="1052391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/>
            <a:r>
              <a:rPr lang="ru-RU" sz="1000" dirty="0">
                <a:solidFill>
                  <a:srgbClr val="2869C9"/>
                </a:solidFill>
                <a:latin typeface="Roboto Slab"/>
              </a:rPr>
              <a:t>Писать посты, руководствуясь первым эмоциональным порывом, с целью донести до читателя бурю своих переживаний</a:t>
            </a:r>
            <a:endParaRPr lang="ru-RU" sz="1000" dirty="0">
              <a:solidFill>
                <a:srgbClr val="2869C9"/>
              </a:solidFill>
              <a:latin typeface="Roboto Slab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9A627F-7671-4B45-8497-0C714966C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39525" y="1809002"/>
            <a:ext cx="448212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ru-RU" sz="1600" dirty="0">
                <a:latin typeface="Roboto Slab"/>
              </a:rPr>
              <a:t>Писать посты, руководствуясь первым эмоциональным порывом, с целью донести до читателя бурю своих переживаний</a:t>
            </a:r>
            <a:endParaRPr lang="ru-RU" sz="1600" dirty="0">
              <a:latin typeface="Roboto Slab"/>
            </a:endParaRP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EF70B86C-735E-4B86-90AF-0ECE2F94ECC9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8" y="1251734"/>
            <a:ext cx="1784092" cy="23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7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F5997E0A-0C6D-4DF3-A231-5D72FC512876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07E0D74-5473-4AB2-88F9-2DD61BFE697F}"/>
              </a:ext>
            </a:extLst>
          </p:cNvPr>
          <p:cNvSpPr/>
          <p:nvPr/>
        </p:nvSpPr>
        <p:spPr>
          <a:xfrm>
            <a:off x="3839525" y="1809002"/>
            <a:ext cx="4482123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ru-RU" sz="1600" dirty="0">
                <a:latin typeface="Roboto Slab"/>
              </a:rPr>
              <a:t>Писать посты, руководствуясь первым эмоциональным порывом, с целью донести до читателя бурю своих </a:t>
            </a:r>
            <a:r>
              <a:rPr lang="ru-RU" sz="1600" dirty="0" smtClean="0">
                <a:latin typeface="Roboto Slab"/>
              </a:rPr>
              <a:t>переживаний</a:t>
            </a:r>
            <a:endParaRPr lang="ru-RU" sz="1600" dirty="0">
              <a:latin typeface="Roboto Slab"/>
            </a:endParaRPr>
          </a:p>
          <a:p>
            <a:pPr defTabSz="914377">
              <a:lnSpc>
                <a:spcPct val="125000"/>
              </a:lnSpc>
            </a:pPr>
            <a:endParaRPr lang="ru-RU" sz="16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68" y="1202231"/>
            <a:ext cx="1821146" cy="244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6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416577"/>
            <a:ext cx="6008104" cy="2462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Троянская программа опасна тем, что: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932" y="2502625"/>
            <a:ext cx="2520000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Вынуждает пользователя возвращать долги данайцев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312475" y="3578602"/>
            <a:ext cx="2653248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Обладает всеми вышеперечисленными возможностями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312475" y="2340878"/>
            <a:ext cx="2653248" cy="1137520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100" dirty="0">
                <a:solidFill>
                  <a:srgbClr val="2869C9"/>
                </a:solidFill>
                <a:latin typeface="+mj-lt"/>
              </a:rPr>
              <a:t>Проникает на компьютер под видом полезной программы и выполняет вредоносные действия без ведома пользователя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510497"/>
            <a:ext cx="2520000" cy="950235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100" dirty="0">
                <a:solidFill>
                  <a:srgbClr val="2869C9"/>
                </a:solidFill>
                <a:latin typeface="+mj-lt"/>
              </a:rPr>
              <a:t>Ищет на доске какого-то коня, снижая производительность системы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B0EB82D-80E6-4309-8D12-6DE912FCE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39525" y="2431038"/>
            <a:ext cx="4482123" cy="12047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Проникает на компьютер под видом полезной программы и выполняет вредоносные действия без ведома пользователя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A0FE5038-3118-4AE5-B862-8487AF9C2093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4" y="1337091"/>
            <a:ext cx="29987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5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7A833B9-3243-4A1D-A6DB-9110EB3AA78F}"/>
              </a:ext>
            </a:extLst>
          </p:cNvPr>
          <p:cNvSpPr/>
          <p:nvPr/>
        </p:nvSpPr>
        <p:spPr>
          <a:xfrm>
            <a:off x="3768213" y="2431038"/>
            <a:ext cx="455343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Проникает на компьютер под видом полезной программы и выполняет вредоносные действия без ведома пользователя</a:t>
            </a:r>
          </a:p>
          <a:p>
            <a:pPr defTabSz="914377">
              <a:lnSpc>
                <a:spcPct val="125000"/>
              </a:lnSpc>
            </a:pP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CAD9014B-69E4-47CB-96D5-BC95B89706DB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901802"/>
            <a:ext cx="3002354" cy="229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9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5599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932" y="1200414"/>
            <a:ext cx="5474556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Вы хотите опубликовать в Интернете свою фотографию и фотографии своих одноклассников. Можно ли это сделать?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7" y="2716212"/>
            <a:ext cx="2768113" cy="677820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D72D3"/>
                </a:solidFill>
              </a:rPr>
              <a:t>Можно, с </a:t>
            </a:r>
            <a:r>
              <a:rPr lang="ru-RU" sz="1400" dirty="0" smtClean="0">
                <a:solidFill>
                  <a:srgbClr val="2D72D3"/>
                </a:solidFill>
              </a:rPr>
              <a:t>согласи</a:t>
            </a:r>
            <a:r>
              <a:rPr lang="ru-RU" sz="1400" dirty="0">
                <a:solidFill>
                  <a:srgbClr val="2D72D3"/>
                </a:solidFill>
              </a:rPr>
              <a:t>я</a:t>
            </a:r>
            <a:r>
              <a:rPr lang="ru-RU" sz="1400" dirty="0" smtClean="0">
                <a:solidFill>
                  <a:srgbClr val="2D72D3"/>
                </a:solidFill>
              </a:rPr>
              <a:t> </a:t>
            </a:r>
            <a:r>
              <a:rPr lang="ru-RU" sz="1400" dirty="0">
                <a:solidFill>
                  <a:srgbClr val="2D72D3"/>
                </a:solidFill>
              </a:rPr>
              <a:t>одноклассников</a:t>
            </a:r>
            <a:endParaRPr lang="ru-RU" sz="1400" dirty="0">
              <a:solidFill>
                <a:srgbClr val="2D72D3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674424" y="3925027"/>
            <a:ext cx="2768113" cy="439457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rgbClr val="2869C9"/>
                </a:solidFill>
                <a:latin typeface="+mj-lt"/>
              </a:rPr>
              <a:t>Не знаю</a:t>
            </a:r>
            <a:endParaRPr lang="ru-RU" sz="14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674424" y="2597029"/>
            <a:ext cx="2768113" cy="91618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Можно, согласие одноклассников необязательно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1" y="3925027"/>
            <a:ext cx="2768113" cy="439457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2869C9"/>
                </a:solidFill>
                <a:latin typeface="+mj-lt"/>
              </a:rPr>
              <a:t>нет, нельзя</a:t>
            </a:r>
            <a:endParaRPr lang="ru-RU" sz="14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4747BE9-7E24-4972-8F7C-19B230059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6" y="1618031"/>
            <a:ext cx="5468942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Ниже приведены разные категории персональных данных. Какие из них позволяют однозначно идентифицировать пользователя в нашей стране?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931" y="2650975"/>
            <a:ext cx="2985293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Имя, фамилия, год рождения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825326" y="3612652"/>
            <a:ext cx="2520000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Имя, фамилия, город проживания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825326" y="2514768"/>
            <a:ext cx="2520000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Имя, номер паспорта РФ, город проживания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476445"/>
            <a:ext cx="2985292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2869C9"/>
                </a:solidFill>
                <a:latin typeface="+mj-lt"/>
              </a:rPr>
              <a:t>Фамилия, год рождения, номер школы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81385D0-E883-46F2-B6D3-11B94EDDC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37280" y="1278231"/>
            <a:ext cx="483345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/>
              <a:t>Имя, номер паспорта РФ, город проживания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8211B5F-4C6F-4E10-BAFD-4D037F95730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263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D07967B-B8C5-450A-8FB2-37B5EA4893A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FE95541-41B8-4DF8-A823-2D92C9D45E72}"/>
              </a:ext>
            </a:extLst>
          </p:cNvPr>
          <p:cNvSpPr/>
          <p:nvPr/>
        </p:nvSpPr>
        <p:spPr>
          <a:xfrm>
            <a:off x="2155276" y="2448607"/>
            <a:ext cx="4833450" cy="2462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Имя, номер паспорта РФ, город проживания</a:t>
            </a:r>
          </a:p>
        </p:txBody>
      </p:sp>
    </p:spTree>
    <p:extLst>
      <p:ext uri="{BB962C8B-B14F-4D97-AF65-F5344CB8AC3E}">
        <p14:creationId xmlns:p14="http://schemas.microsoft.com/office/powerpoint/2010/main" val="445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84891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0677" y="1405164"/>
            <a:ext cx="5692245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Может ли мошенничество быть электронным риском?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30678" y="1921372"/>
            <a:ext cx="2431622" cy="163127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Нет, потому что мошенничество осуществляется только в реальной жизни, а не в Интернете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301980" y="3036566"/>
            <a:ext cx="2768112" cy="1631273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dirty="0">
                <a:solidFill>
                  <a:srgbClr val="2869C9"/>
                </a:solidFill>
                <a:latin typeface="+mj-lt"/>
              </a:rPr>
              <a:t>Да, так как часто мошенники для достижения своих целей прибегают к помощи технических средств</a:t>
            </a: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312476" y="2105505"/>
            <a:ext cx="2768112" cy="745924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Затрудняюсь ответить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25305" y="3921915"/>
            <a:ext cx="2442368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E5F3C2-7C8B-4BBD-8913-5D5FEB88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48581" y="2448607"/>
            <a:ext cx="6822149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Да, так как часто мошенники для достижения своих целей прибегают к помощи технических средств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86C855FF-5AC8-4DE8-91CA-C92C8321712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8444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A893252-1607-4059-B495-410169A2924F}"/>
              </a:ext>
            </a:extLst>
          </p:cNvPr>
          <p:cNvSpPr/>
          <p:nvPr/>
        </p:nvSpPr>
        <p:spPr>
          <a:xfrm>
            <a:off x="1585452" y="2448607"/>
            <a:ext cx="6785278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Да, так как часто мошенники для достижения своих целей прибегают к помощи технических средств</a:t>
            </a:r>
          </a:p>
        </p:txBody>
      </p:sp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456EF56-DDEB-42A6-AFB4-45F71EBCE23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8335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5" y="1741142"/>
            <a:ext cx="600810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Какое устройство оказывает вредное воздействие на </a:t>
            </a:r>
            <a:r>
              <a:rPr lang="ru-RU" sz="1600" dirty="0" smtClean="0">
                <a:latin typeface="+mj-lt"/>
              </a:rPr>
              <a:t>человека?</a:t>
            </a:r>
            <a:endParaRPr lang="ru-RU" sz="1600" dirty="0">
              <a:latin typeface="+mj-lt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719932" y="3025308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Принтер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312475" y="3625035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Мышь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311999" y="3025308"/>
            <a:ext cx="2520001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Клавиатура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719932" y="3625035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rgbClr val="2869C9"/>
                </a:solidFill>
                <a:latin typeface="+mj-lt"/>
              </a:rPr>
              <a:t>Монитор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5EE7F53-79D5-4DAB-89DD-77D3CE67B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81573" y="1661597"/>
            <a:ext cx="4649107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 smtClean="0">
                <a:latin typeface="+mj-lt"/>
              </a:rPr>
              <a:t>Монитор </a:t>
            </a:r>
            <a:endParaRPr lang="ru-RU" sz="1600" dirty="0">
              <a:latin typeface="+mj-lt"/>
            </a:endParaRP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8428A-0E01-4893-A709-3C6CB4E6A28A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" y="888744"/>
            <a:ext cx="2792413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6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69B91B7-0C0C-4374-99A5-06C2EDB8AA3C}"/>
              </a:ext>
            </a:extLst>
          </p:cNvPr>
          <p:cNvSpPr/>
          <p:nvPr/>
        </p:nvSpPr>
        <p:spPr>
          <a:xfrm>
            <a:off x="3781573" y="1661597"/>
            <a:ext cx="4649107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 smtClean="0">
                <a:latin typeface="+mj-lt"/>
              </a:rPr>
              <a:t>Монитор</a:t>
            </a:r>
            <a:endParaRPr lang="ru-RU" sz="1600" dirty="0">
              <a:latin typeface="+mj-lt"/>
            </a:endParaRP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0776E71-2F22-4FB9-88E1-00C498C3C5BB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96412"/>
            <a:ext cx="2794820" cy="279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5" y="1540402"/>
            <a:ext cx="6008104" cy="2462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Какую цель преследует такая угроза как </a:t>
            </a:r>
            <a:r>
              <a:rPr lang="ru-RU" sz="1600" dirty="0" err="1">
                <a:latin typeface="+mj-lt"/>
              </a:rPr>
              <a:t>фишинг</a:t>
            </a:r>
            <a:r>
              <a:rPr lang="ru-RU" sz="1600" dirty="0">
                <a:latin typeface="+mj-lt"/>
              </a:rPr>
              <a:t>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932" y="2044521"/>
            <a:ext cx="2520000" cy="1222650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Организовать отправку от имени заражённого пользователя приглашение по электронной почте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560587" y="3288568"/>
            <a:ext cx="2520000" cy="609716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Распространение вредоносных вирусов</a:t>
            </a: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407863" y="2052306"/>
            <a:ext cx="2520001" cy="101833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Перенаправлять новые запросы пользователя в браузере на хакерский сайт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41304" y="3354344"/>
            <a:ext cx="2520000" cy="1426961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Обманным путём выудить у пользователя данные, позволяющие получить доступ к его учётным записям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F0E9AC-8285-4B11-AA47-9D9340165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6304" y="2158105"/>
            <a:ext cx="4320000" cy="2462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 smtClean="0">
                <a:solidFill>
                  <a:prstClr val="black"/>
                </a:solidFill>
                <a:latin typeface="+mj-lt"/>
              </a:rPr>
              <a:t>Можно, с согласия одноклассников</a:t>
            </a:r>
            <a:endParaRPr lang="ru-RU" sz="1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050" name="Picture 2" descr="https://immigrant.today/images/2017-01-14-031434-214d6a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2" y="1378205"/>
            <a:ext cx="2531138" cy="16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3677" y="1501225"/>
            <a:ext cx="772416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Обманным путём выудить у пользователя данные, позволяющие получить доступ к его учётным записям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0351B19-508D-4B68-8BCC-7688BD58B46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3543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3AAE0E5-35E0-40CB-83EA-661DE7C5C318}"/>
              </a:ext>
            </a:extLst>
          </p:cNvPr>
          <p:cNvSpPr/>
          <p:nvPr/>
        </p:nvSpPr>
        <p:spPr>
          <a:xfrm>
            <a:off x="1091381" y="1501225"/>
            <a:ext cx="729645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>
                <a:latin typeface="+mj-lt"/>
              </a:rPr>
              <a:t>Обманным путём выудить у пользователя данные, позволяющие получить доступ к его учётным записям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3EDEAE12-3489-4830-AF6B-CABF3AA1516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0717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5" y="1618030"/>
            <a:ext cx="6600830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В гостях Вам необходимо использовать чужой компьютер для переписки в социальной сети. Как в этом случае необходимо пользоваться компьютером?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23895" y="2561476"/>
            <a:ext cx="2520000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Очистить журнал посещений после выхода из браузера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321312" y="3556932"/>
            <a:ext cx="2520000" cy="609716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Сменить пользователя на компьютере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312475" y="2561476"/>
            <a:ext cx="2520001" cy="814028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Использовать режим инкогнито во время работы в браузере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556932"/>
            <a:ext cx="2520000" cy="609716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rgbClr val="2869C9"/>
                </a:solidFill>
                <a:latin typeface="+mj-lt"/>
              </a:rPr>
              <a:t>Не сохранять пароли во время работы в Сети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7E1BAB-71BD-413D-AB30-3C7B9F31D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90882" y="2026658"/>
            <a:ext cx="3815837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Использовать режим инкогнито во время работы в браузере</a:t>
            </a: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EF47A215-37C2-4B58-8592-D4A536DEC982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3" y="1352755"/>
            <a:ext cx="37131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23215977-3217-4D19-A9E9-4351FEF6A64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1732440-5556-4361-B5D9-38D1EB0A70F0}"/>
              </a:ext>
            </a:extLst>
          </p:cNvPr>
          <p:cNvSpPr/>
          <p:nvPr/>
        </p:nvSpPr>
        <p:spPr>
          <a:xfrm>
            <a:off x="4572001" y="2008447"/>
            <a:ext cx="3719972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latin typeface="+mj-lt"/>
              </a:rPr>
              <a:t>Использовать режим инкогнито во время работы в браузере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4" y="1329227"/>
            <a:ext cx="3711832" cy="189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9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FF30E63-D61F-4CD1-91E2-242448AE324F}"/>
              </a:ext>
            </a:extLst>
          </p:cNvPr>
          <p:cNvSpPr/>
          <p:nvPr/>
        </p:nvSpPr>
        <p:spPr>
          <a:xfrm>
            <a:off x="3776304" y="2158105"/>
            <a:ext cx="4320000" cy="2462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 smtClean="0">
                <a:latin typeface="+mj-lt"/>
              </a:rPr>
              <a:t>Можно, с согласия одноклассников</a:t>
            </a:r>
            <a:endParaRPr lang="ru-RU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89BDDCC1-C061-4BD2-9644-F33B6FA2970B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500188"/>
            <a:ext cx="25368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1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596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69C9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932" y="1075925"/>
            <a:ext cx="5474556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/>
              <a:t>В качестве пароля зачастую используют слова, написанные необычным способом. Какое словосочетание скрывается за словом "</a:t>
            </a:r>
            <a:r>
              <a:rPr lang="en-US" sz="1600" dirty="0" err="1"/>
              <a:t>Tlbysqehjr</a:t>
            </a:r>
            <a:r>
              <a:rPr lang="ru-RU" sz="1600" dirty="0"/>
              <a:t>"</a:t>
            </a:r>
            <a:endParaRPr lang="ru-RU" sz="1600" dirty="0">
              <a:latin typeface="+mj-lt"/>
            </a:endParaRP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932" y="2463334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2869C9"/>
                </a:solidFill>
                <a:latin typeface="+mj-lt"/>
              </a:rPr>
              <a:t>Единыйурок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375974" y="3641302"/>
            <a:ext cx="2882013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2869C9"/>
                </a:solidFill>
                <a:latin typeface="+mj-lt"/>
              </a:rPr>
              <a:t>Первыйдень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375975" y="2463334"/>
            <a:ext cx="2882012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2869C9"/>
                </a:solidFill>
                <a:latin typeface="+mj-lt"/>
              </a:rPr>
              <a:t>Парольсайта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641302"/>
            <a:ext cx="2520000" cy="473509"/>
          </a:xfrm>
          <a:prstGeom prst="roundRect">
            <a:avLst/>
          </a:prstGeom>
          <a:noFill/>
          <a:ln w="19050">
            <a:solidFill>
              <a:srgbClr val="286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2869C9"/>
                </a:solidFill>
                <a:latin typeface="+mj-lt"/>
              </a:rPr>
              <a:t>Уроквшколе</a:t>
            </a:r>
            <a:endParaRPr lang="ru-RU" sz="1600" dirty="0">
              <a:solidFill>
                <a:srgbClr val="2869C9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7EC1562-D629-47BD-ABB8-55900F565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28" y="2155500"/>
            <a:ext cx="222530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69755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148" y="2431038"/>
            <a:ext cx="3754653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 err="1" smtClean="0">
                <a:solidFill>
                  <a:prstClr val="black"/>
                </a:solidFill>
                <a:latin typeface="+mj-lt"/>
              </a:rPr>
              <a:t>Единыйурок</a:t>
            </a:r>
            <a:endParaRPr lang="ru-RU" sz="1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2" name="Picture 4" descr="ÐÐ°ÑÑÐ¸Ð½ÐºÐ¸ Ð¿Ð¾ Ð·Ð°Ð¿ÑÐ¾ÑÑ Ð§Ð¸ÑÐ°ÐµÑ ÐºÐ½Ð¸Ð³Ñ">
            <a:extLst>
              <a:ext uri="{FF2B5EF4-FFF2-40B4-BE49-F238E27FC236}">
                <a16:creationId xmlns:a16="http://schemas.microsoft.com/office/drawing/2014/main" xmlns="" id="{EA4D8E8F-C329-4840-822D-169B2C17E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r="16504"/>
          <a:stretch/>
        </p:blipFill>
        <p:spPr bwMode="auto">
          <a:xfrm>
            <a:off x="719138" y="1287415"/>
            <a:ext cx="2298181" cy="22851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6B73B7-BE56-4552-AEC3-8D4815356140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0304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0FF2097-6CFD-4225-A547-4C08DD25668D}"/>
              </a:ext>
            </a:extLst>
          </p:cNvPr>
          <p:cNvSpPr/>
          <p:nvPr/>
        </p:nvSpPr>
        <p:spPr>
          <a:xfrm>
            <a:off x="3955148" y="2431038"/>
            <a:ext cx="3754653" cy="28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600" dirty="0" err="1">
                <a:solidFill>
                  <a:prstClr val="black"/>
                </a:solidFill>
              </a:rPr>
              <a:t>Единыйурок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6" name="Picture 4" descr="ÐÐ°ÑÑÐ¸Ð½ÐºÐ¸ Ð¿Ð¾ Ð·Ð°Ð¿ÑÐ¾ÑÑ Ð§Ð¸ÑÐ°ÐµÑ ÐºÐ½Ð¸Ð³Ñ">
            <a:extLst>
              <a:ext uri="{FF2B5EF4-FFF2-40B4-BE49-F238E27FC236}">
                <a16:creationId xmlns:a16="http://schemas.microsoft.com/office/drawing/2014/main" xmlns="" id="{A04EB8FC-DABA-472C-AEE9-C1F3A84A0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r="16504"/>
          <a:stretch/>
        </p:blipFill>
        <p:spPr bwMode="auto">
          <a:xfrm>
            <a:off x="719138" y="1287415"/>
            <a:ext cx="2298181" cy="22851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3BCFC0F8-E45D-426E-8819-6A3A81F7E6C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7195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</TotalTime>
  <Words>1296</Words>
  <Application>Microsoft Office PowerPoint</Application>
  <PresentationFormat>Экран (16:9)</PresentationFormat>
  <Paragraphs>223</Paragraphs>
  <Slides>54</Slides>
  <Notes>1</Notes>
  <HiddenSlides>53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Calibri</vt:lpstr>
      <vt:lpstr>Roboto Slab</vt:lpstr>
      <vt:lpstr>Open Sans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Semiy</cp:lastModifiedBy>
  <cp:revision>163</cp:revision>
  <dcterms:created xsi:type="dcterms:W3CDTF">2016-12-06T06:09:16Z</dcterms:created>
  <dcterms:modified xsi:type="dcterms:W3CDTF">2018-12-14T16:18:49Z</dcterms:modified>
</cp:coreProperties>
</file>